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handoutMasterIdLst>
    <p:handoutMasterId r:id="rId19"/>
  </p:handoutMasterIdLst>
  <p:sldIdLst>
    <p:sldId id="337" r:id="rId2"/>
    <p:sldId id="336" r:id="rId3"/>
    <p:sldId id="260" r:id="rId4"/>
    <p:sldId id="298" r:id="rId5"/>
    <p:sldId id="261" r:id="rId6"/>
    <p:sldId id="305" r:id="rId7"/>
    <p:sldId id="293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35" r:id="rId1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9" autoAdjust="0"/>
    <p:restoredTop sz="95833"/>
  </p:normalViewPr>
  <p:slideViewPr>
    <p:cSldViewPr>
      <p:cViewPr varScale="1">
        <p:scale>
          <a:sx n="78" d="100"/>
          <a:sy n="78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928" y="16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00BF92-293A-4B23-B900-9E686F624500}" type="datetimeFigureOut">
              <a:rPr lang="es-ES_tradnl" altLang="es-ES_tradnl"/>
              <a:pPr/>
              <a:t>08/09/2016</a:t>
            </a:fld>
            <a:endParaRPr lang="es-ES_tradnl" alt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98B35A4-6BC0-475E-8D8E-777685AF4180}" type="slidenum">
              <a:rPr lang="es-ES_tradnl" altLang="es-ES_tradnl"/>
              <a:pPr/>
              <a:t>‹Nº›</a:t>
            </a:fld>
            <a:endParaRPr lang="es-ES_tradnl" altLang="es-ES_tradnl"/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nfrenkel\Escritorio\sau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16557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nfrenkel\Escritorio\hpylori-16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0"/>
            <a:ext cx="1079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fld id="{20DCF91B-B10E-4915-8003-4211FE6E2AB7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fld id="{5DF9BF5B-EB83-4964-A454-52EF25872FFB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Arrastre la imagen al marcador de posición o haga clic en el icono para agregar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F1183-CE04-4206-B006-D71BD379E52E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9DE3B-15BD-4EC1-ABCB-AD4CE1344580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>
              <a:defRPr/>
            </a:lvl1pPr>
          </a:lstStyle>
          <a:p>
            <a:fld id="{9E448F08-11F8-4323-B922-DB7434554CC8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97385C0B-1357-4C3E-8DD0-084F76AAFC5E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/>
          <a:p>
            <a:r>
              <a:rPr lang="en-US" sz="8000"/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/>
          <a:p>
            <a:pPr algn="r"/>
            <a:r>
              <a:rPr 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>
              <a:defRPr/>
            </a:lvl1pPr>
          </a:lstStyle>
          <a:p>
            <a:fld id="{451649F4-CF2F-4BBB-8E06-DDB69D2D3EB2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9773615B-EA9B-4E79-B084-D56DE195B48B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>
              <a:defRPr/>
            </a:lvl1pPr>
          </a:lstStyle>
          <a:p>
            <a:fld id="{0581DE59-2576-4A20-A329-690710D7B52B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C6BA2F96-A91D-4E2D-AF54-3AF88AFFC2BC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054EC0BD-C7F1-4A68-929B-64E70502E651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62E5D1B-A556-422A-BAEB-BA3EDB0CED34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Arrastre la imagen al marcador de posición o haga clic en el icono para agregar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Arrastre la imagen al marcador de posición o haga clic en el icono para agregar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Arrastre la imagen al marcador de posición o haga clic en el icono para agregar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D8C00418-3AA9-404F-B03F-A44AB2A8265B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B3DE4CAD-D84F-44FC-A296-91DD5D152D32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22D65-9D34-4692-BD43-C80B59ED96C4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22291-52A0-49F5-81BF-1289BC4DB5C4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>
              <a:defRPr/>
            </a:lvl1pPr>
          </a:lstStyle>
          <a:p>
            <a:fld id="{1B709029-2A8F-40CA-B7EF-A8765D943E21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DF1067AD-4CBA-49C9-BEAC-14B1253124A7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frenkel\Escritorio\sau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16557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nfrenkel\Escritorio\hpylori-16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0"/>
            <a:ext cx="1079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24711-FD9D-4102-BE2F-A0171BD3EF4E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02F48-4BDE-432B-8F91-F83237DAADCE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>
              <a:defRPr/>
            </a:lvl1pPr>
          </a:lstStyle>
          <a:p>
            <a:fld id="{FF336CBE-2FF1-4810-BA09-35DF9BF3FCE9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CDBFC622-F184-4A61-83E6-6860FFE1CBE8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A29CC-1FA6-4C6A-8EDF-00E17FB52062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A1184-12E4-4CC2-8F5B-999A8FFB47A9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7AA255-7EE4-4154-81B3-CEA8A6C0449A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E5E2F-960F-4929-9194-662192C3C4E9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E1B53-8477-44F9-A7C0-674B5C58A0DD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FAB66-0736-4E08-A237-775BB82232CA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F20DF-B78D-4807-BA94-97B008C2AD51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0B674-6415-4C4D-B439-0213AFCF4081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0E84B-0E3B-4932-8E2D-2C4DCFE7FF68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CFDB2-42C7-46ED-8205-C0344D5FA361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Arrastre la imagen al marcador de posición o haga clic en el icono para agregar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061B23-1A02-4310-9A5A-A40FD33E7219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5693D-0DE0-4FA4-B90B-66F63B092FF6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Clic para editar título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FCBF2594-360E-4891-8238-DEF5D072B637}" type="datetimeFigureOut">
              <a:rPr lang="en-US" altLang="es-ES_tradnl"/>
              <a:pPr/>
              <a:t>9/8/2016</a:t>
            </a:fld>
            <a:endParaRPr lang="en-US" alt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en-US" alt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C37D63EC-3B2B-4BFC-9A7B-38BB9FE68986}" type="slidenum">
              <a:rPr lang="en-US" altLang="es-ES_tradnl"/>
              <a:pPr/>
              <a:t>‹Nº›</a:t>
            </a:fld>
            <a:endParaRPr lang="en-US" altLang="es-ES_tradnl"/>
          </a:p>
        </p:txBody>
      </p:sp>
      <p:pic>
        <p:nvPicPr>
          <p:cNvPr id="1032" name="Picture 2" descr="C:\Documents and Settings\nfrenkel\Escritorio\sau.png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5288" y="188913"/>
            <a:ext cx="16557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 descr="C:\Documents and Settings\nfrenkel\Escritorio\hpylori-161.png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740650" y="0"/>
            <a:ext cx="1079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9" r:id="rId11"/>
    <p:sldLayoutId id="2147484050" r:id="rId12"/>
    <p:sldLayoutId id="2147484051" r:id="rId13"/>
    <p:sldLayoutId id="2147484043" r:id="rId14"/>
    <p:sldLayoutId id="2147484044" r:id="rId15"/>
    <p:sldLayoutId id="2147484045" r:id="rId16"/>
    <p:sldLayoutId id="2147484052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085" y="980728"/>
            <a:ext cx="7680854" cy="144016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prst="angle"/>
            <a:contourClr>
              <a:schemeClr val="tx1"/>
            </a:contourClr>
          </a:sp3d>
        </p:spPr>
      </p:pic>
      <p:sp>
        <p:nvSpPr>
          <p:cNvPr id="5122" name="Marcador de contenido 5"/>
          <p:cNvSpPr>
            <a:spLocks noGrp="1"/>
          </p:cNvSpPr>
          <p:nvPr>
            <p:ph idx="1"/>
          </p:nvPr>
        </p:nvSpPr>
        <p:spPr>
          <a:xfrm>
            <a:off x="957263" y="3141663"/>
            <a:ext cx="7635875" cy="1727200"/>
          </a:xfrm>
          <a:ln>
            <a:solidFill>
              <a:schemeClr val="tx1"/>
            </a:solidFill>
          </a:ln>
        </p:spPr>
        <p:txBody>
          <a:bodyPr/>
          <a:lstStyle/>
          <a:p>
            <a:pPr marL="68263" indent="0" algn="ctr">
              <a:buFont typeface="Wingdings" pitchFamily="2" charset="2"/>
              <a:buNone/>
            </a:pPr>
            <a:r>
              <a:rPr lang="es-ES_tradnl" altLang="es-ES_tradnl" sz="3600" smtClean="0"/>
              <a:t>SUBCOMIT</a:t>
            </a:r>
            <a:r>
              <a:rPr lang="es-ES" altLang="es-ES_tradnl" sz="3600" smtClean="0"/>
              <a:t>É</a:t>
            </a:r>
            <a:r>
              <a:rPr lang="es-ES_tradnl" altLang="es-ES_tradnl" sz="3600" smtClean="0"/>
              <a:t> DE INFECCIONES</a:t>
            </a:r>
          </a:p>
          <a:p>
            <a:pPr marL="68263" indent="0" algn="ctr">
              <a:buFont typeface="Wingdings" pitchFamily="2" charset="2"/>
              <a:buNone/>
            </a:pPr>
            <a:r>
              <a:rPr lang="es-ES_tradnl" altLang="es-ES_tradnl" sz="3200" smtClean="0"/>
              <a:t>SAU</a:t>
            </a:r>
          </a:p>
          <a:p>
            <a:pPr marL="68263" indent="0" algn="ctr">
              <a:buFont typeface="Wingdings" pitchFamily="2" charset="2"/>
              <a:buNone/>
            </a:pPr>
            <a:r>
              <a:rPr lang="es-ES_tradnl" altLang="es-ES_tradnl" sz="1600" smtClean="0"/>
              <a:t>COORDINADOR</a:t>
            </a:r>
            <a:r>
              <a:rPr lang="es-ES" altLang="es-ES_tradnl" sz="1600" smtClean="0"/>
              <a:t>: DR. DANIEL VARCASIA</a:t>
            </a:r>
            <a:endParaRPr lang="es-ES_tradnl" altLang="es-ES_tradnl" sz="1600" smtClean="0"/>
          </a:p>
        </p:txBody>
      </p:sp>
      <p:sp>
        <p:nvSpPr>
          <p:cNvPr id="5123" name="Marcador de contenido 5"/>
          <p:cNvSpPr txBox="1">
            <a:spLocks/>
          </p:cNvSpPr>
          <p:nvPr/>
        </p:nvSpPr>
        <p:spPr bwMode="auto">
          <a:xfrm>
            <a:off x="957263" y="5157788"/>
            <a:ext cx="74199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S" altLang="es-ES_tradnl" sz="2400" dirty="0">
                <a:latin typeface="Georgia" pitchFamily="18" charset="0"/>
              </a:rPr>
              <a:t>DR. FERNANDO BLANCO</a:t>
            </a:r>
          </a:p>
          <a:p>
            <a:pPr marL="68263" algn="ctr"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S" altLang="es-ES_tradnl" sz="1600" dirty="0">
                <a:latin typeface="Georgia" pitchFamily="18" charset="0"/>
              </a:rPr>
              <a:t>HOSPITAL AERONÁUTICO CENTRAL</a:t>
            </a:r>
          </a:p>
          <a:p>
            <a:pPr marL="68263" algn="ctr"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endParaRPr lang="es-ES" altLang="es-ES_tradnl" sz="1600" dirty="0">
              <a:latin typeface="Georgia" pitchFamily="18" charset="0"/>
            </a:endParaRPr>
          </a:p>
          <a:p>
            <a:pPr marL="68263" algn="ctr"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S" altLang="es-ES_tradnl" sz="1600" dirty="0">
                <a:latin typeface="Georgia" pitchFamily="18" charset="0"/>
              </a:rPr>
              <a:t>FERXRAY@GMAIL.COM</a:t>
            </a:r>
            <a:endParaRPr lang="es-ES_tradnl" altLang="es-ES_tradnl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§"/>
            </a:pPr>
            <a:r>
              <a:rPr lang="es-AR" sz="2400" dirty="0" smtClean="0"/>
              <a:t>Continuar con la profilaxis no evita la infección urinaria y produce resistencia bacteriana. (SAU)</a:t>
            </a:r>
          </a:p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§"/>
            </a:pPr>
            <a:endParaRPr lang="es-AR" sz="2400" dirty="0" smtClean="0"/>
          </a:p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§"/>
            </a:pPr>
            <a:r>
              <a:rPr lang="es-AR" sz="2400" dirty="0" err="1" smtClean="0"/>
              <a:t>Cefazolina</a:t>
            </a:r>
            <a:r>
              <a:rPr lang="es-AR" sz="2400" dirty="0" smtClean="0"/>
              <a:t> única dosis en la mayoría de los procedimientos. AJHSP</a:t>
            </a:r>
          </a:p>
          <a:p>
            <a:pPr marL="342900" indent="-342900"/>
            <a:endParaRPr lang="es-ES_tradnl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92275" y="404813"/>
            <a:ext cx="6376988" cy="1292225"/>
          </a:xfrm>
        </p:spPr>
        <p:txBody>
          <a:bodyPr/>
          <a:lstStyle/>
          <a:p>
            <a:pPr marL="68263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s-AR" sz="3600" cap="none" smtClean="0">
                <a:solidFill>
                  <a:srgbClr val="FEB376"/>
                </a:solidFill>
              </a:rPr>
              <a:t>¿Qué dicen los consensos sobre la profilaxis? (CONT.)</a:t>
            </a:r>
            <a:endParaRPr lang="es-ES_tradnl" sz="3600" cap="none" smtClean="0">
              <a:solidFill>
                <a:srgbClr val="FEB376"/>
              </a:solidFill>
            </a:endParaRPr>
          </a:p>
        </p:txBody>
      </p:sp>
      <p:sp>
        <p:nvSpPr>
          <p:cNvPr id="22531" name="Rectángulo 4"/>
          <p:cNvSpPr>
            <a:spLocks noChangeArrowheads="1"/>
          </p:cNvSpPr>
          <p:nvPr/>
        </p:nvSpPr>
        <p:spPr bwMode="auto">
          <a:xfrm>
            <a:off x="593725" y="5229225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Georgia" pitchFamily="18" charset="0"/>
              <a:buAutoNum type="arabicPeriod"/>
            </a:pPr>
            <a:r>
              <a:rPr lang="en-US" sz="1200">
                <a:latin typeface="Big Caslon Medium"/>
                <a:ea typeface="Big Caslon Medium"/>
                <a:cs typeface="Big Caslon Medium"/>
              </a:rPr>
              <a:t>"Clinical Practice Guidelines for Antimicrobial Prophylaxis in Surgery“American Journal of Health-System Pharmacy ; 2013 ; 70 : 195 -283. </a:t>
            </a:r>
          </a:p>
          <a:p>
            <a:pPr marL="228600" indent="-228600">
              <a:buFont typeface="Georgia" pitchFamily="18" charset="0"/>
              <a:buAutoNum type="arabicPeriod"/>
            </a:pPr>
            <a:r>
              <a:rPr lang="es-AR" sz="1200">
                <a:latin typeface="Big Caslon Medium"/>
                <a:ea typeface="Big Caslon Medium"/>
                <a:cs typeface="Big Caslon Medium"/>
              </a:rPr>
              <a:t>Lineamientos básicos en la prevención y tratamiento de las infecciones del aparato urinario. Subcomite de infecciones urinarias . SAU 2006.</a:t>
            </a:r>
          </a:p>
          <a:p>
            <a:pPr marL="228600" indent="-228600">
              <a:buFont typeface="Georgia" pitchFamily="18" charset="0"/>
              <a:buAutoNum type="arabicPeriod"/>
            </a:pPr>
            <a:r>
              <a:rPr lang="es-AR" sz="1200">
                <a:latin typeface="Big Caslon Medium"/>
                <a:ea typeface="Big Caslon Medium"/>
                <a:cs typeface="Big Caslon Medium"/>
              </a:rPr>
              <a:t>Grabe, M., Bjerklund-Johansen, T. E., &amp; Botto, H. (2012). Guidelines Urological Infections EAU 2012. Actualizacion 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6376987" cy="1292225"/>
          </a:xfrm>
        </p:spPr>
        <p:txBody>
          <a:bodyPr/>
          <a:lstStyle/>
          <a:p>
            <a:pPr marL="68263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s-AR" cap="none" smtClean="0">
                <a:solidFill>
                  <a:srgbClr val="FEB376"/>
                </a:solidFill>
              </a:rPr>
              <a:t>S A D I</a:t>
            </a:r>
            <a:endParaRPr lang="es-ES_tradnl" cap="none" smtClean="0">
              <a:solidFill>
                <a:srgbClr val="FEB376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" y="1916113"/>
            <a:ext cx="7956550" cy="3343275"/>
          </a:xfrm>
          <a:ln w="38100">
            <a:solidFill>
              <a:srgbClr val="FF0000"/>
            </a:solidFill>
          </a:ln>
        </p:spPr>
      </p:pic>
      <p:sp>
        <p:nvSpPr>
          <p:cNvPr id="23555" name="4 CuadroTexto"/>
          <p:cNvSpPr txBox="1">
            <a:spLocks noChangeArrowheads="1"/>
          </p:cNvSpPr>
          <p:nvPr/>
        </p:nvSpPr>
        <p:spPr bwMode="auto">
          <a:xfrm>
            <a:off x="684213" y="5967413"/>
            <a:ext cx="7920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Georgia" pitchFamily="18" charset="0"/>
              <a:buAutoNum type="arabicPeriod"/>
            </a:pPr>
            <a:r>
              <a:rPr lang="es-AR" sz="1200">
                <a:latin typeface="Big Caslon Medium"/>
                <a:ea typeface="Big Caslon Medium"/>
                <a:cs typeface="Big Caslon Medium"/>
              </a:rPr>
              <a:t>“Guía de profilaxis antibiótica prequirúrgica. Actualización SADI 2015. Comisión de infecciones asociadas al cuidado de la salud y seguridad del paciente. Sociedad Argentina de Infectología. Disponible en www.sadi.org.ar</a:t>
            </a:r>
            <a:endParaRPr lang="es-ES" sz="1200">
              <a:latin typeface="Big Caslon Medium"/>
              <a:ea typeface="Big Caslon Medium"/>
              <a:cs typeface="Big Caslon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205038"/>
            <a:ext cx="7956550" cy="3149600"/>
          </a:xfrm>
          <a:ln w="38100">
            <a:solidFill>
              <a:srgbClr val="FF0000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258888" y="457200"/>
            <a:ext cx="6378575" cy="1293813"/>
          </a:xfrm>
        </p:spPr>
        <p:txBody>
          <a:bodyPr/>
          <a:lstStyle/>
          <a:p>
            <a:pPr marL="68263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s-AR" cap="none" smtClean="0">
                <a:solidFill>
                  <a:srgbClr val="FEB376"/>
                </a:solidFill>
              </a:rPr>
              <a:t>S A D I</a:t>
            </a:r>
            <a:endParaRPr lang="es-ES_tradnl" cap="none" smtClean="0">
              <a:solidFill>
                <a:srgbClr val="FEB376"/>
              </a:solidFill>
            </a:endParaRPr>
          </a:p>
        </p:txBody>
      </p:sp>
      <p:sp>
        <p:nvSpPr>
          <p:cNvPr id="24579" name="4 CuadroTexto"/>
          <p:cNvSpPr txBox="1">
            <a:spLocks noChangeArrowheads="1"/>
          </p:cNvSpPr>
          <p:nvPr/>
        </p:nvSpPr>
        <p:spPr bwMode="auto">
          <a:xfrm>
            <a:off x="574675" y="6092825"/>
            <a:ext cx="792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Georgia" pitchFamily="18" charset="0"/>
              <a:buAutoNum type="arabicPeriod"/>
            </a:pPr>
            <a:r>
              <a:rPr lang="es-AR" sz="1200">
                <a:latin typeface="Big Caslon Medium"/>
                <a:ea typeface="Big Caslon Medium"/>
                <a:cs typeface="Big Caslon Medium"/>
              </a:rPr>
              <a:t>“Guía de profilaxis antibiótica prequirúrgica. Actualización SADI 2015. Comisión de infecciones asociadas al cuidado de la salud y seguridad del paciente. Sociedad Argentina de Infectología. Disponible en www.sadi.org.ar</a:t>
            </a:r>
            <a:endParaRPr lang="es-ES" sz="1200">
              <a:latin typeface="Big Caslon Medium"/>
              <a:ea typeface="Big Caslon Medium"/>
              <a:cs typeface="Big Caslon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450" y="436563"/>
            <a:ext cx="7005638" cy="1293812"/>
          </a:xfrm>
        </p:spPr>
        <p:txBody>
          <a:bodyPr/>
          <a:lstStyle/>
          <a:p>
            <a:pPr marL="68263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s-AR" sz="3600" cap="none" smtClean="0">
                <a:solidFill>
                  <a:srgbClr val="FEB376"/>
                </a:solidFill>
              </a:rPr>
              <a:t>¿Qué antibióticos utilizamos habitualmente en Argentina?</a:t>
            </a:r>
            <a:endParaRPr lang="es-ES_tradnl" sz="3600" cap="none" smtClean="0">
              <a:solidFill>
                <a:srgbClr val="FEB376"/>
              </a:solidFill>
            </a:endParaRPr>
          </a:p>
        </p:txBody>
      </p:sp>
      <p:sp>
        <p:nvSpPr>
          <p:cNvPr id="25602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smtClean="0"/>
          </a:p>
        </p:txBody>
      </p:sp>
      <p:pic>
        <p:nvPicPr>
          <p:cNvPr id="25603" name="10 Imagen" descr="image (11).png"/>
          <p:cNvPicPr>
            <a:picLocks noChangeAspect="1"/>
          </p:cNvPicPr>
          <p:nvPr/>
        </p:nvPicPr>
        <p:blipFill>
          <a:blip r:embed="rId2" cstate="print"/>
          <a:srcRect l="11539" r="17308" b="16026"/>
          <a:stretch>
            <a:fillRect/>
          </a:stretch>
        </p:blipFill>
        <p:spPr bwMode="auto">
          <a:xfrm>
            <a:off x="5275964" y="1930400"/>
            <a:ext cx="3040950" cy="22186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4" name="11 Imagen" descr="image (12).png"/>
          <p:cNvPicPr>
            <a:picLocks noChangeAspect="1"/>
          </p:cNvPicPr>
          <p:nvPr/>
        </p:nvPicPr>
        <p:blipFill>
          <a:blip r:embed="rId3" cstate="print"/>
          <a:srcRect l="7182" r="15594" b="15773"/>
          <a:stretch>
            <a:fillRect/>
          </a:stretch>
        </p:blipFill>
        <p:spPr bwMode="auto">
          <a:xfrm>
            <a:off x="971550" y="4221088"/>
            <a:ext cx="3589719" cy="2422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5" name="12 Imagen" descr="image (13).png"/>
          <p:cNvPicPr>
            <a:picLocks noChangeAspect="1"/>
          </p:cNvPicPr>
          <p:nvPr/>
        </p:nvPicPr>
        <p:blipFill>
          <a:blip r:embed="rId4" cstate="print"/>
          <a:srcRect l="8699" r="14743" b="12769"/>
          <a:stretch>
            <a:fillRect/>
          </a:stretch>
        </p:blipFill>
        <p:spPr bwMode="auto">
          <a:xfrm>
            <a:off x="827584" y="1844824"/>
            <a:ext cx="3168650" cy="2232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6" name="14 Imagen" descr="image (15).png"/>
          <p:cNvPicPr>
            <a:picLocks noChangeAspect="1"/>
          </p:cNvPicPr>
          <p:nvPr/>
        </p:nvPicPr>
        <p:blipFill>
          <a:blip r:embed="rId5" cstate="print"/>
          <a:srcRect l="6203" r="16270" b="14091"/>
          <a:stretch>
            <a:fillRect/>
          </a:stretch>
        </p:blipFill>
        <p:spPr bwMode="auto">
          <a:xfrm>
            <a:off x="5292725" y="4208463"/>
            <a:ext cx="3600450" cy="2466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713" y="333375"/>
            <a:ext cx="5111750" cy="1366838"/>
          </a:xfrm>
        </p:spPr>
        <p:txBody>
          <a:bodyPr>
            <a:normAutofit fontScale="90000"/>
          </a:bodyPr>
          <a:lstStyle/>
          <a:p>
            <a:pPr marL="68263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s-AR" sz="3600" cap="none" smtClean="0">
                <a:solidFill>
                  <a:srgbClr val="FEB376"/>
                </a:solidFill>
              </a:rPr>
              <a:t>PATOLOGÍA INFECCIOSA</a:t>
            </a:r>
            <a:r>
              <a:rPr lang="es-ES_tradnl" sz="3600" cap="none" smtClean="0">
                <a:solidFill>
                  <a:srgbClr val="FEB376"/>
                </a:solidFill>
              </a:rPr>
              <a:t/>
            </a:r>
            <a:br>
              <a:rPr lang="es-ES_tradnl" sz="3600" cap="none" smtClean="0">
                <a:solidFill>
                  <a:srgbClr val="FEB376"/>
                </a:solidFill>
              </a:rPr>
            </a:br>
            <a:endParaRPr lang="es-ES_tradnl" sz="3600" cap="none" smtClean="0">
              <a:solidFill>
                <a:srgbClr val="FEB376"/>
              </a:solidFill>
            </a:endParaRPr>
          </a:p>
        </p:txBody>
      </p:sp>
      <p:sp>
        <p:nvSpPr>
          <p:cNvPr id="2662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s-ES_tradnl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4171950"/>
            <a:ext cx="6372225" cy="1430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8 CuadroTexto"/>
          <p:cNvSpPr txBox="1">
            <a:spLocks noChangeArrowheads="1"/>
          </p:cNvSpPr>
          <p:nvPr/>
        </p:nvSpPr>
        <p:spPr bwMode="auto">
          <a:xfrm>
            <a:off x="274638" y="5653088"/>
            <a:ext cx="8474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u="sng">
                <a:latin typeface="Century Gothic" pitchFamily="34" charset="0"/>
              </a:rPr>
              <a:t>Diagnóstico:</a:t>
            </a:r>
            <a:r>
              <a:rPr lang="es-AR">
                <a:latin typeface="Century Gothic" pitchFamily="34" charset="0"/>
              </a:rPr>
              <a:t> dolor en fosa renal, nauseas, fiebre, hipersensibilidad en ángulo costovertebral.  Puede ocurrir en ausencia  de síntomas.</a:t>
            </a:r>
          </a:p>
          <a:p>
            <a:r>
              <a:rPr lang="es-AR">
                <a:latin typeface="Century Gothic" pitchFamily="34" charset="0"/>
              </a:rPr>
              <a:t>(EUA) . Tratamiento: Se recomiendan  7 a 10 días máximo de quinolonas SI LA RESISTENCIA ES MENOR AL 20% !!!</a:t>
            </a:r>
            <a:endParaRPr lang="es-ES">
              <a:latin typeface="Century Gothic" pitchFamily="34" charset="0"/>
            </a:endParaRPr>
          </a:p>
        </p:txBody>
      </p:sp>
      <p:pic>
        <p:nvPicPr>
          <p:cNvPr id="26629" name="Picture 17"/>
          <p:cNvPicPr>
            <a:picLocks noChangeAspect="1" noChangeArrowheads="1"/>
          </p:cNvPicPr>
          <p:nvPr/>
        </p:nvPicPr>
        <p:blipFill>
          <a:blip r:embed="rId3" cstate="print"/>
          <a:srcRect l="6474" t="-1157" r="12480" b="9389"/>
          <a:stretch>
            <a:fillRect/>
          </a:stretch>
        </p:blipFill>
        <p:spPr bwMode="auto">
          <a:xfrm>
            <a:off x="400050" y="1485900"/>
            <a:ext cx="3600450" cy="2519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4" cstate="print"/>
          <a:srcRect l="11397" r="13960" b="11899"/>
          <a:stretch>
            <a:fillRect/>
          </a:stretch>
        </p:blipFill>
        <p:spPr bwMode="auto">
          <a:xfrm>
            <a:off x="4787900" y="1485900"/>
            <a:ext cx="3762375" cy="2519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image (17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628800"/>
            <a:ext cx="3937620" cy="2434762"/>
          </a:xfrm>
        </p:spPr>
      </p:pic>
      <p:pic>
        <p:nvPicPr>
          <p:cNvPr id="27650" name="Picture 1" descr="C:\Users\Commodore\Downloads\image (4).png"/>
          <p:cNvPicPr>
            <a:picLocks noChangeAspect="1" noChangeArrowheads="1"/>
          </p:cNvPicPr>
          <p:nvPr/>
        </p:nvPicPr>
        <p:blipFill>
          <a:blip r:embed="rId3" cstate="print"/>
          <a:srcRect l="8238" r="14352" b="13158"/>
          <a:stretch>
            <a:fillRect/>
          </a:stretch>
        </p:blipFill>
        <p:spPr bwMode="auto">
          <a:xfrm>
            <a:off x="1387475" y="1465263"/>
            <a:ext cx="3384550" cy="23764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652" name="10 Imagen" descr="image (5).png"/>
          <p:cNvPicPr>
            <a:picLocks noChangeAspect="1"/>
          </p:cNvPicPr>
          <p:nvPr/>
        </p:nvPicPr>
        <p:blipFill>
          <a:blip r:embed="rId4" cstate="print"/>
          <a:srcRect l="8220" r="14537" b="12283"/>
          <a:stretch>
            <a:fillRect/>
          </a:stretch>
        </p:blipFill>
        <p:spPr bwMode="auto">
          <a:xfrm>
            <a:off x="395288" y="4184650"/>
            <a:ext cx="3384550" cy="2374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653" name="8 Imagen" descr="image (16).png"/>
          <p:cNvPicPr>
            <a:picLocks noChangeAspect="1"/>
          </p:cNvPicPr>
          <p:nvPr/>
        </p:nvPicPr>
        <p:blipFill>
          <a:blip r:embed="rId5" cstate="print"/>
          <a:srcRect l="8978" r="15594" b="9964"/>
          <a:stretch>
            <a:fillRect/>
          </a:stretch>
        </p:blipFill>
        <p:spPr bwMode="auto">
          <a:xfrm>
            <a:off x="4149725" y="4229100"/>
            <a:ext cx="3024188" cy="2232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763713" y="333375"/>
            <a:ext cx="5111750" cy="13668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68263" algn="ctr" eaLnBrk="1" hangingPunct="1">
              <a:lnSpc>
                <a:spcPct val="7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s-AR" sz="3600">
                <a:solidFill>
                  <a:srgbClr val="FEB376"/>
                </a:solidFill>
                <a:latin typeface="Century Gothic" pitchFamily="34" charset="0"/>
              </a:rPr>
              <a:t>PATOLOGÍA INFECCIOSA</a:t>
            </a:r>
            <a:r>
              <a:rPr lang="es-ES_tradnl" sz="3600">
                <a:solidFill>
                  <a:srgbClr val="FEB376"/>
                </a:solidFill>
                <a:latin typeface="Century Gothic" pitchFamily="34" charset="0"/>
              </a:rPr>
              <a:t/>
            </a:r>
            <a:br>
              <a:rPr lang="es-ES_tradnl" sz="3600">
                <a:solidFill>
                  <a:srgbClr val="FEB376"/>
                </a:solidFill>
                <a:latin typeface="Century Gothic" pitchFamily="34" charset="0"/>
              </a:rPr>
            </a:br>
            <a:endParaRPr lang="es-ES_tradnl" sz="3600">
              <a:solidFill>
                <a:srgbClr val="FEB37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813" y="765175"/>
            <a:ext cx="6378575" cy="1292225"/>
          </a:xfrm>
        </p:spPr>
        <p:txBody>
          <a:bodyPr/>
          <a:lstStyle/>
          <a:p>
            <a:pPr marL="68263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s-AR" cap="none" smtClean="0">
                <a:solidFill>
                  <a:srgbClr val="FEB376"/>
                </a:solidFill>
              </a:rPr>
              <a:t>CONCLUSIONES</a:t>
            </a:r>
            <a:br>
              <a:rPr lang="es-AR" cap="none" smtClean="0">
                <a:solidFill>
                  <a:srgbClr val="FEB376"/>
                </a:solidFill>
              </a:rPr>
            </a:br>
            <a:endParaRPr lang="es-ES_tradnl" cap="none" smtClean="0">
              <a:solidFill>
                <a:srgbClr val="FEB37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§"/>
            </a:pPr>
            <a:r>
              <a:rPr lang="es-AR" sz="2400" smtClean="0"/>
              <a:t>Se muestra un uso indebido de las quinolonas.</a:t>
            </a:r>
          </a:p>
          <a:p>
            <a:pPr marL="342900" indent="-342900" eaLnBrk="0" hangingPunct="0">
              <a:spcBef>
                <a:spcPct val="0"/>
              </a:spcBef>
              <a:buFont typeface="Arial" pitchFamily="34" charset="0"/>
              <a:buNone/>
            </a:pPr>
            <a:endParaRPr lang="es-AR" sz="2400" smtClean="0"/>
          </a:p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§"/>
            </a:pPr>
            <a:r>
              <a:rPr lang="es-AR" sz="2400" smtClean="0"/>
              <a:t>Hay una baja adherencia a las pautas presentadas en los consensos.</a:t>
            </a:r>
          </a:p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§"/>
            </a:pPr>
            <a:endParaRPr lang="es-AR" sz="2400" smtClean="0"/>
          </a:p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§"/>
            </a:pPr>
            <a:r>
              <a:rPr lang="es-AR" sz="2400" smtClean="0"/>
              <a:t>Es preciso revisar las pautas infectológicas de la SAU y ajustarlas a las nuevas tecnologías.</a:t>
            </a:r>
          </a:p>
          <a:p>
            <a:pPr marL="342900" indent="-342900" eaLnBrk="0" hangingPunct="0">
              <a:spcBef>
                <a:spcPct val="0"/>
              </a:spcBef>
              <a:buFont typeface="Arial" pitchFamily="34" charset="0"/>
              <a:buNone/>
            </a:pPr>
            <a:endParaRPr lang="es-AR" sz="2400" smtClean="0"/>
          </a:p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§"/>
            </a:pPr>
            <a:r>
              <a:rPr lang="es-AR" sz="2400" smtClean="0"/>
              <a:t>Esta encuesta es útil para utilizar de referencia y repetir luego de actualizar consensos, a fin de determinar si aquellos cambian conductas en las residencias.</a:t>
            </a:r>
            <a:endParaRPr lang="es-ES" sz="2400" smtClean="0"/>
          </a:p>
          <a:p>
            <a:pPr marL="342900" indent="-342900"/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704975"/>
          </a:xfrm>
        </p:spPr>
        <p:txBody>
          <a:bodyPr/>
          <a:lstStyle/>
          <a:p>
            <a:pPr marL="68263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s-AR" altLang="es-ES_tradnl" cap="none" smtClean="0">
                <a:solidFill>
                  <a:srgbClr val="FEB376"/>
                </a:solidFill>
              </a:rPr>
              <a:t/>
            </a:r>
            <a:br>
              <a:rPr lang="es-AR" altLang="es-ES_tradnl" cap="none" smtClean="0">
                <a:solidFill>
                  <a:srgbClr val="FEB376"/>
                </a:solidFill>
              </a:rPr>
            </a:br>
            <a:r>
              <a:rPr lang="es-AR" altLang="es-ES_tradnl" cap="none" smtClean="0">
                <a:solidFill>
                  <a:srgbClr val="FEB376"/>
                </a:solidFill>
              </a:rPr>
              <a:t> ¡¡¡MUCHAS GRACIAS!!!</a:t>
            </a:r>
          </a:p>
        </p:txBody>
      </p:sp>
      <p:sp>
        <p:nvSpPr>
          <p:cNvPr id="12290" name="Marcador de contenido 1"/>
          <p:cNvSpPr>
            <a:spLocks noGrp="1"/>
          </p:cNvSpPr>
          <p:nvPr>
            <p:ph idx="1"/>
          </p:nvPr>
        </p:nvSpPr>
        <p:spPr>
          <a:xfrm>
            <a:off x="2123728" y="3356992"/>
            <a:ext cx="5904656" cy="1451099"/>
          </a:xfrm>
        </p:spPr>
        <p:txBody>
          <a:bodyPr/>
          <a:lstStyle/>
          <a:p>
            <a:pPr>
              <a:buNone/>
            </a:pPr>
            <a:r>
              <a:rPr lang="es-ES_tradnl" sz="4400" dirty="0" smtClean="0"/>
              <a:t>ferxray@gmail.com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14400" y="765175"/>
            <a:ext cx="7772400" cy="1800225"/>
          </a:xfrm>
          <a:ln>
            <a:miter lim="800000"/>
            <a:headEnd/>
            <a:tailEnd/>
          </a:ln>
        </p:spPr>
        <p:txBody>
          <a:bodyPr/>
          <a:lstStyle/>
          <a:p>
            <a:pPr marL="68263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s-AR" sz="3600" cap="none" smtClean="0">
                <a:solidFill>
                  <a:srgbClr val="FFE6D1"/>
                </a:solidFill>
              </a:rPr>
              <a:t>ENCUESTA NACIONAL SOBRE MANEJO DE LOS ANTIBIÓTICOS</a:t>
            </a:r>
            <a:endParaRPr lang="es-AR" sz="3600" cap="none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22325" y="2924175"/>
            <a:ext cx="7956550" cy="40703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Font typeface="Arial" pitchFamily="34" charset="0"/>
              <a:buNone/>
            </a:pPr>
            <a:r>
              <a:rPr lang="es-AR" smtClean="0">
                <a:solidFill>
                  <a:srgbClr val="FFE6D1"/>
                </a:solidFill>
              </a:rPr>
              <a:t>¿QUÉ ESTAMOS HACIENDO LOS URÓLOGOS DE ARGENTINA AL RESPECTO?</a:t>
            </a:r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928687"/>
          </a:xfrm>
        </p:spPr>
        <p:txBody>
          <a:bodyPr/>
          <a:lstStyle/>
          <a:p>
            <a:pPr marL="68263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s-AR" cap="none" smtClean="0">
                <a:solidFill>
                  <a:srgbClr val="FEB376"/>
                </a:solidFill>
              </a:rPr>
              <a:t>INTRODUCCIÓN - OBJETIVOS</a:t>
            </a:r>
            <a:endParaRPr lang="es-AR" altLang="es-ES_tradnl" cap="none" smtClean="0"/>
          </a:p>
        </p:txBody>
      </p:sp>
      <p:sp>
        <p:nvSpPr>
          <p:cNvPr id="7170" name="2 Marcador de contenido"/>
          <p:cNvSpPr>
            <a:spLocks noGrp="1"/>
          </p:cNvSpPr>
          <p:nvPr>
            <p:ph idx="1"/>
          </p:nvPr>
        </p:nvSpPr>
        <p:spPr>
          <a:xfrm>
            <a:off x="457200" y="1419225"/>
            <a:ext cx="8362950" cy="3656013"/>
          </a:xfrm>
        </p:spPr>
        <p:txBody>
          <a:bodyPr/>
          <a:lstStyle/>
          <a:p>
            <a:r>
              <a:rPr lang="es-AR" sz="2800" smtClean="0"/>
              <a:t>Revisar literatura nacional e internacional sobre profilaxis perioperatoria  en cirugías prevalentes y patologías más comunes en la práctica urológica.</a:t>
            </a:r>
          </a:p>
          <a:p>
            <a:endParaRPr lang="es-AR" sz="2800" smtClean="0"/>
          </a:p>
          <a:p>
            <a:r>
              <a:rPr lang="es-AR" sz="2800" smtClean="0"/>
              <a:t>Revisar conductas en residencias habilitadas por la SAU mediante resultados de la encuesta realizada a tal fin. </a:t>
            </a:r>
          </a:p>
          <a:p>
            <a:endParaRPr lang="es-AR" sz="2800" smtClean="0"/>
          </a:p>
          <a:p>
            <a:r>
              <a:rPr lang="es-AR" sz="2800" smtClean="0"/>
              <a:t>Determinar un punto de partida a fin de evaluar a futuro el impacto luego de actualizar pautas y consensos.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928688"/>
          </a:xfrm>
        </p:spPr>
        <p:txBody>
          <a:bodyPr/>
          <a:lstStyle/>
          <a:p>
            <a:pPr marL="68263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s-AR" altLang="es-ES_tradnl" cap="none" smtClean="0">
                <a:solidFill>
                  <a:srgbClr val="FEB376"/>
                </a:solidFill>
              </a:rPr>
              <a:t>INTRODUCCIÓN</a:t>
            </a:r>
          </a:p>
        </p:txBody>
      </p:sp>
      <p:sp>
        <p:nvSpPr>
          <p:cNvPr id="7170" name="2 Marcador de contenido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786437"/>
          </a:xfrm>
        </p:spPr>
        <p:txBody>
          <a:bodyPr>
            <a:normAutofit lnSpcReduction="10000"/>
          </a:bodyPr>
          <a:lstStyle/>
          <a:p>
            <a:pPr marL="411163">
              <a:lnSpc>
                <a:spcPct val="80000"/>
              </a:lnSpc>
              <a:buFont typeface="Wingdings 2" pitchFamily="18" charset="2"/>
              <a:buNone/>
            </a:pPr>
            <a:endParaRPr lang="es-ES" altLang="es-ES_tradnl" sz="2000" b="1" i="1" dirty="0" smtClean="0">
              <a:solidFill>
                <a:schemeClr val="bg1"/>
              </a:solidFill>
            </a:endParaRPr>
          </a:p>
          <a:p>
            <a:pPr marL="411163">
              <a:lnSpc>
                <a:spcPct val="80000"/>
              </a:lnSpc>
              <a:buFont typeface="Wingdings" pitchFamily="2" charset="2"/>
              <a:buChar char="§"/>
            </a:pPr>
            <a:r>
              <a:rPr lang="es-AR" sz="2700" dirty="0" smtClean="0"/>
              <a:t>Se realizó una encuesta descriptiva, </a:t>
            </a:r>
            <a:r>
              <a:rPr lang="es-AR" sz="2700" dirty="0" err="1" smtClean="0"/>
              <a:t>semi</a:t>
            </a:r>
            <a:r>
              <a:rPr lang="es-AR" sz="2700" smtClean="0"/>
              <a:t>-estructurada</a:t>
            </a:r>
            <a:r>
              <a:rPr lang="es-AR" sz="2700" dirty="0" smtClean="0"/>
              <a:t>, transversal, en formato </a:t>
            </a:r>
            <a:r>
              <a:rPr lang="es-AR" sz="2700" dirty="0" err="1" smtClean="0"/>
              <a:t>on</a:t>
            </a:r>
            <a:r>
              <a:rPr lang="es-AR" sz="2700" dirty="0" smtClean="0"/>
              <a:t> – line, de opción múltiple, totalmente anónima.</a:t>
            </a:r>
          </a:p>
          <a:p>
            <a:pPr marL="411163">
              <a:lnSpc>
                <a:spcPct val="80000"/>
              </a:lnSpc>
              <a:buFont typeface="Wingdings" pitchFamily="2" charset="2"/>
              <a:buChar char="§"/>
            </a:pPr>
            <a:endParaRPr lang="es-AR" sz="2700" dirty="0" smtClean="0"/>
          </a:p>
          <a:p>
            <a:pPr marL="411163">
              <a:lnSpc>
                <a:spcPct val="80000"/>
              </a:lnSpc>
              <a:buFont typeface="Wingdings" pitchFamily="2" charset="2"/>
              <a:buChar char="§"/>
            </a:pPr>
            <a:r>
              <a:rPr lang="es-AR" sz="2700" dirty="0" smtClean="0"/>
              <a:t>Se repartió vía e-mail a los jefes de residentes de las 27 residencias habilitadas por la SAU a Mayo del 2016.</a:t>
            </a:r>
          </a:p>
          <a:p>
            <a:pPr marL="411163">
              <a:lnSpc>
                <a:spcPct val="80000"/>
              </a:lnSpc>
              <a:buFont typeface="Wingdings" pitchFamily="2" charset="2"/>
              <a:buChar char="§"/>
            </a:pPr>
            <a:endParaRPr lang="es-AR" sz="2700" dirty="0" smtClean="0"/>
          </a:p>
          <a:p>
            <a:pPr marL="411163">
              <a:lnSpc>
                <a:spcPct val="80000"/>
              </a:lnSpc>
              <a:buFont typeface="Wingdings" pitchFamily="2" charset="2"/>
              <a:buChar char="§"/>
            </a:pPr>
            <a:r>
              <a:rPr lang="es-AR" sz="2700" dirty="0" smtClean="0"/>
              <a:t>Se registraron 22 encuestas, se procesaron 594 respuestas, descartando 22 por inconsistencias.</a:t>
            </a:r>
          </a:p>
          <a:p>
            <a:pPr marL="411163">
              <a:lnSpc>
                <a:spcPct val="80000"/>
              </a:lnSpc>
              <a:buFont typeface="Wingdings" pitchFamily="2" charset="2"/>
              <a:buChar char="§"/>
            </a:pPr>
            <a:endParaRPr lang="es-AR" sz="2700" dirty="0" smtClean="0"/>
          </a:p>
          <a:p>
            <a:pPr marL="411163">
              <a:lnSpc>
                <a:spcPct val="80000"/>
              </a:lnSpc>
              <a:buFont typeface="Wingdings" pitchFamily="2" charset="2"/>
              <a:buChar char="§"/>
            </a:pPr>
            <a:r>
              <a:rPr lang="es-ES" sz="2700" dirty="0" smtClean="0"/>
              <a:t>Se utilizó Google </a:t>
            </a:r>
            <a:r>
              <a:rPr lang="es-ES" sz="2700" dirty="0" err="1" smtClean="0"/>
              <a:t>Forms</a:t>
            </a:r>
            <a:r>
              <a:rPr lang="es-ES" sz="2700" dirty="0" smtClean="0"/>
              <a:t> ® y Google </a:t>
            </a:r>
            <a:r>
              <a:rPr lang="es-ES" sz="2700" dirty="0" err="1" smtClean="0"/>
              <a:t>Spreadsheets</a:t>
            </a:r>
            <a:r>
              <a:rPr lang="es-ES" sz="2700" dirty="0" smtClean="0"/>
              <a:t> ® para procesar resultados.</a:t>
            </a:r>
            <a:endParaRPr lang="es-AR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2 Marcador de contenido"/>
          <p:cNvSpPr>
            <a:spLocks noGrp="1"/>
          </p:cNvSpPr>
          <p:nvPr>
            <p:ph idx="1"/>
          </p:nvPr>
        </p:nvSpPr>
        <p:spPr>
          <a:xfrm>
            <a:off x="468313" y="1262063"/>
            <a:ext cx="8229600" cy="4392612"/>
          </a:xfrm>
        </p:spPr>
        <p:txBody>
          <a:bodyPr/>
          <a:lstStyle/>
          <a:p>
            <a:pPr marL="411163">
              <a:buFont typeface="Wingdings 2" pitchFamily="18" charset="2"/>
              <a:buNone/>
            </a:pPr>
            <a:r>
              <a:rPr lang="es-AR" altLang="es-ES_tradnl" sz="14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11163">
              <a:buFont typeface="Wingdings 2" pitchFamily="18" charset="2"/>
              <a:buNone/>
            </a:pPr>
            <a:endParaRPr lang="es-AR" altLang="es-ES_tradnl" b="1" smtClean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4547" t="20430" r="14661" b="20981"/>
          <a:stretch>
            <a:fillRect/>
          </a:stretch>
        </p:blipFill>
        <p:spPr bwMode="auto">
          <a:xfrm>
            <a:off x="82550" y="863600"/>
            <a:ext cx="4694238" cy="3382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34547" t="10980" r="15251" b="20520"/>
          <a:stretch>
            <a:fillRect/>
          </a:stretch>
        </p:blipFill>
        <p:spPr bwMode="auto">
          <a:xfrm>
            <a:off x="4932363" y="2349500"/>
            <a:ext cx="3887787" cy="3959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495300" y="454025"/>
            <a:ext cx="8229600" cy="795338"/>
          </a:xfrm>
        </p:spPr>
        <p:txBody>
          <a:bodyPr>
            <a:normAutofit fontScale="90000"/>
          </a:bodyPr>
          <a:lstStyle/>
          <a:p>
            <a:pPr marL="68263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s-AR" sz="3600" cap="none" dirty="0" smtClean="0">
                <a:solidFill>
                  <a:srgbClr val="FEB376"/>
                </a:solidFill>
              </a:rPr>
              <a:t>Profilaxis </a:t>
            </a:r>
            <a:br>
              <a:rPr lang="es-AR" sz="3600" cap="none" dirty="0" smtClean="0">
                <a:solidFill>
                  <a:srgbClr val="FEB376"/>
                </a:solidFill>
              </a:rPr>
            </a:br>
            <a:r>
              <a:rPr lang="es-AR" sz="3600" cap="none" dirty="0" err="1" smtClean="0">
                <a:solidFill>
                  <a:srgbClr val="FEB376"/>
                </a:solidFill>
              </a:rPr>
              <a:t>Perioperatoria</a:t>
            </a:r>
            <a:r>
              <a:rPr lang="es-AR" sz="3600" cap="none" dirty="0" smtClean="0">
                <a:solidFill>
                  <a:srgbClr val="FEB376"/>
                </a:solidFill>
              </a:rPr>
              <a:t> I</a:t>
            </a:r>
            <a:endParaRPr lang="es-AR" altLang="es-ES_tradnl" sz="3600" cap="none" dirty="0" smtClean="0">
              <a:solidFill>
                <a:srgbClr val="FEB376"/>
              </a:solidFill>
            </a:endParaRPr>
          </a:p>
        </p:txBody>
      </p:sp>
      <p:sp>
        <p:nvSpPr>
          <p:cNvPr id="10242" name="2 Marcador de contenido"/>
          <p:cNvSpPr>
            <a:spLocks noGrp="1"/>
          </p:cNvSpPr>
          <p:nvPr>
            <p:ph idx="1"/>
          </p:nvPr>
        </p:nvSpPr>
        <p:spPr>
          <a:xfrm>
            <a:off x="684213" y="1773238"/>
            <a:ext cx="8686800" cy="4895850"/>
          </a:xfrm>
        </p:spPr>
        <p:txBody>
          <a:bodyPr/>
          <a:lstStyle/>
          <a:p>
            <a:pPr marL="68263" indent="0" algn="ctr">
              <a:lnSpc>
                <a:spcPct val="110000"/>
              </a:lnSpc>
              <a:buFont typeface="Wingdings" pitchFamily="2" charset="2"/>
              <a:buNone/>
            </a:pPr>
            <a:endParaRPr lang="es-AR" altLang="es-ES_tradn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 l="8446" r="14276" b="12656"/>
          <a:stretch>
            <a:fillRect/>
          </a:stretch>
        </p:blipFill>
        <p:spPr bwMode="auto">
          <a:xfrm>
            <a:off x="755576" y="1412776"/>
            <a:ext cx="3722459" cy="260054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7593" r="14882" b="16386"/>
          <a:stretch>
            <a:fillRect/>
          </a:stretch>
        </p:blipFill>
        <p:spPr bwMode="auto">
          <a:xfrm>
            <a:off x="938213" y="4086225"/>
            <a:ext cx="3671887" cy="24495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4981575" y="4221163"/>
            <a:ext cx="3960813" cy="2214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9763" indent="-457200" eaLnBrk="1" hangingPunct="1">
              <a:lnSpc>
                <a:spcPct val="7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s-AR" sz="2500">
                <a:latin typeface="Century Gothic" pitchFamily="34" charset="0"/>
              </a:rPr>
              <a:t>Cirugía abierta. Promedio: 42 %</a:t>
            </a:r>
          </a:p>
          <a:p>
            <a:pPr marL="639763" indent="-457200" eaLnBrk="1" hangingPunct="1">
              <a:lnSpc>
                <a:spcPct val="70000"/>
              </a:lnSpc>
              <a:spcBef>
                <a:spcPts val="1000"/>
              </a:spcBef>
              <a:buFont typeface="Wingdings" pitchFamily="2" charset="2"/>
              <a:buChar char="§"/>
            </a:pPr>
            <a:endParaRPr lang="es-AR" sz="2500">
              <a:latin typeface="Century Gothic" pitchFamily="34" charset="0"/>
            </a:endParaRPr>
          </a:p>
          <a:p>
            <a:pPr marL="639763" indent="-457200" eaLnBrk="1" hangingPunct="1">
              <a:lnSpc>
                <a:spcPct val="7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s-AR" sz="2500">
                <a:latin typeface="Century Gothic" pitchFamily="34" charset="0"/>
              </a:rPr>
              <a:t>De adhesión a la pauta de inducción  intraoperatoria únicamente .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print"/>
          <a:srcRect l="8530" r="14706" b="14478"/>
          <a:stretch>
            <a:fillRect/>
          </a:stretch>
        </p:blipFill>
        <p:spPr bwMode="auto">
          <a:xfrm>
            <a:off x="5280024" y="1565275"/>
            <a:ext cx="3646215" cy="251179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1150938" y="404813"/>
            <a:ext cx="6378575" cy="1292225"/>
          </a:xfrm>
        </p:spPr>
        <p:txBody>
          <a:bodyPr/>
          <a:lstStyle/>
          <a:p>
            <a:pPr marL="68263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s-AR" sz="3600" cap="none" smtClean="0">
                <a:solidFill>
                  <a:srgbClr val="FEB376"/>
                </a:solidFill>
              </a:rPr>
              <a:t>Profilaxis Perioperatoria II</a:t>
            </a:r>
            <a:br>
              <a:rPr lang="es-AR" sz="3600" cap="none" smtClean="0">
                <a:solidFill>
                  <a:srgbClr val="FEB376"/>
                </a:solidFill>
              </a:rPr>
            </a:br>
            <a:endParaRPr lang="es-AR" altLang="es-ES_tradnl" sz="3600" cap="none" smtClean="0">
              <a:solidFill>
                <a:srgbClr val="FEB376"/>
              </a:solidFill>
            </a:endParaRPr>
          </a:p>
        </p:txBody>
      </p:sp>
      <p:sp>
        <p:nvSpPr>
          <p:cNvPr id="11266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s-ES_tradnl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 l="9116" r="14873" b="15080"/>
          <a:stretch>
            <a:fillRect/>
          </a:stretch>
        </p:blipFill>
        <p:spPr bwMode="auto">
          <a:xfrm>
            <a:off x="467544" y="1484784"/>
            <a:ext cx="3624242" cy="250361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 l="8249" r="14085" b="15080"/>
          <a:stretch>
            <a:fillRect/>
          </a:stretch>
        </p:blipFill>
        <p:spPr bwMode="auto">
          <a:xfrm>
            <a:off x="4716463" y="1466850"/>
            <a:ext cx="3384550" cy="22875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/>
          <a:srcRect l="6062" r="12907" b="13354"/>
          <a:stretch>
            <a:fillRect/>
          </a:stretch>
        </p:blipFill>
        <p:spPr bwMode="auto">
          <a:xfrm>
            <a:off x="5403850" y="4205288"/>
            <a:ext cx="3384550" cy="22383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339725" y="4252913"/>
            <a:ext cx="4000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§"/>
              <a:defRPr/>
            </a:pPr>
            <a:r>
              <a:rPr lang="es-AR" sz="2500" dirty="0">
                <a:latin typeface="+mn-lt"/>
                <a:cs typeface="+mn-cs"/>
              </a:rPr>
              <a:t>Cirugías endoscópicas. 25,6 % utiliza intraoperatoria solamente . Mas del 50 % utiliza intra y postoperatorio.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1475" y="258763"/>
            <a:ext cx="6376988" cy="1293812"/>
          </a:xfrm>
        </p:spPr>
        <p:txBody>
          <a:bodyPr/>
          <a:lstStyle/>
          <a:p>
            <a:pPr marL="68263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s-AR" cap="none" smtClean="0">
                <a:solidFill>
                  <a:srgbClr val="FEB376"/>
                </a:solidFill>
              </a:rPr>
              <a:t>PROFILAXIS PERIOPERATORIA III</a:t>
            </a:r>
            <a:endParaRPr lang="es-ES_tradnl" cap="none" smtClean="0">
              <a:solidFill>
                <a:srgbClr val="FEB376"/>
              </a:solidFill>
            </a:endParaRPr>
          </a:p>
        </p:txBody>
      </p:sp>
      <p:sp>
        <p:nvSpPr>
          <p:cNvPr id="20483" name="4 Subtítulo"/>
          <p:cNvSpPr txBox="1">
            <a:spLocks/>
          </p:cNvSpPr>
          <p:nvPr/>
        </p:nvSpPr>
        <p:spPr bwMode="auto">
          <a:xfrm>
            <a:off x="4211638" y="4670425"/>
            <a:ext cx="46815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s-AR" sz="2500">
                <a:latin typeface="Century Gothic" pitchFamily="34" charset="0"/>
              </a:rPr>
              <a:t>Cirugía laparoscópica o robótica: cerca de la mitad de las instituciones utilizan intraoperatoria solamente.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 l="8821" r="15344" b="17273"/>
          <a:stretch>
            <a:fillRect/>
          </a:stretch>
        </p:blipFill>
        <p:spPr bwMode="auto">
          <a:xfrm>
            <a:off x="467544" y="1484784"/>
            <a:ext cx="3585050" cy="241944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/>
          <a:srcRect l="5475" r="11452"/>
          <a:stretch>
            <a:fillRect/>
          </a:stretch>
        </p:blipFill>
        <p:spPr bwMode="auto">
          <a:xfrm>
            <a:off x="4491038" y="1900238"/>
            <a:ext cx="3527425" cy="25717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 cstate="print"/>
          <a:srcRect l="8772" r="10541" b="11562"/>
          <a:stretch>
            <a:fillRect/>
          </a:stretch>
        </p:blipFill>
        <p:spPr bwMode="auto">
          <a:xfrm>
            <a:off x="538163" y="4229100"/>
            <a:ext cx="3313112" cy="22463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3963" y="287338"/>
            <a:ext cx="6769100" cy="1412875"/>
          </a:xfrm>
        </p:spPr>
        <p:txBody>
          <a:bodyPr/>
          <a:lstStyle/>
          <a:p>
            <a:pPr marL="68263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s-AR" sz="3600" cap="none" smtClean="0">
                <a:solidFill>
                  <a:srgbClr val="FEB376"/>
                </a:solidFill>
              </a:rPr>
              <a:t>¿Qué dicen los consensos sobre la profilaxis?</a:t>
            </a:r>
            <a:endParaRPr lang="es-ES_tradnl" sz="3600" cap="none" smtClean="0">
              <a:solidFill>
                <a:srgbClr val="FEB376"/>
              </a:solidFill>
            </a:endParaRPr>
          </a:p>
        </p:txBody>
      </p:sp>
      <p:sp>
        <p:nvSpPr>
          <p:cNvPr id="21506" name="Marcador de contenido 2"/>
          <p:cNvSpPr>
            <a:spLocks noGrp="1"/>
          </p:cNvSpPr>
          <p:nvPr>
            <p:ph idx="1"/>
          </p:nvPr>
        </p:nvSpPr>
        <p:spPr>
          <a:xfrm>
            <a:off x="395288" y="1916113"/>
            <a:ext cx="8424862" cy="4746625"/>
          </a:xfr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§"/>
            </a:pPr>
            <a:r>
              <a:rPr lang="es-AR" sz="2400" smtClean="0"/>
              <a:t>La duración de la profilaxis perioperatoria debe reducirse al mínimo, idealmente a una monodosis preoperatoria de antibiótico. La profilaxis perioperatoria debe prolongarse sólo cuando existan factores de riesgo importantes. (EUA).</a:t>
            </a:r>
          </a:p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§"/>
            </a:pPr>
            <a:endParaRPr lang="es-AR" sz="2400" smtClean="0"/>
          </a:p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§"/>
            </a:pPr>
            <a:r>
              <a:rPr lang="es-AR" sz="2400" smtClean="0"/>
              <a:t>La única dosis de profilaxis útil es la que se administra antes del procedimiento (30 – 60 minutos) y </a:t>
            </a:r>
            <a:r>
              <a:rPr lang="es-AR" sz="2000" smtClean="0"/>
              <a:t>debe</a:t>
            </a:r>
            <a:r>
              <a:rPr lang="es-AR" sz="2400" smtClean="0"/>
              <a:t> prolongarse por 48 horas o hasta la remoción de la sonda vesical, según haya sido la evolución posterior (sangrado, necesidad de recambio de catéteres y sondas etc.)</a:t>
            </a:r>
          </a:p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§"/>
            </a:pPr>
            <a:endParaRPr lang="es-AR" sz="2400" smtClean="0"/>
          </a:p>
          <a:p>
            <a:pPr marL="342900" indent="-342900" eaLnBrk="0" hangingPunct="0">
              <a:spcBef>
                <a:spcPct val="0"/>
              </a:spcBef>
              <a:buFont typeface="Wingdings" pitchFamily="2" charset="2"/>
              <a:buChar char="§"/>
            </a:pPr>
            <a:endParaRPr lang="es-ES_tradnl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638</Words>
  <Application>Microsoft Office PowerPoint</Application>
  <PresentationFormat>Presentación en pantalla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1_Estela de condensación</vt:lpstr>
      <vt:lpstr>Diapositiva 1</vt:lpstr>
      <vt:lpstr>ENCUESTA NACIONAL SOBRE MANEJO DE LOS ANTIBIÓTICOS</vt:lpstr>
      <vt:lpstr>INTRODUCCIÓN - OBJETIVOS</vt:lpstr>
      <vt:lpstr>INTRODUCCIÓN</vt:lpstr>
      <vt:lpstr>Diapositiva 5</vt:lpstr>
      <vt:lpstr>Profilaxis  Perioperatoria I</vt:lpstr>
      <vt:lpstr>Profilaxis Perioperatoria II </vt:lpstr>
      <vt:lpstr>PROFILAXIS PERIOPERATORIA III</vt:lpstr>
      <vt:lpstr>¿Qué dicen los consensos sobre la profilaxis?</vt:lpstr>
      <vt:lpstr>¿Qué dicen los consensos sobre la profilaxis? (CONT.)</vt:lpstr>
      <vt:lpstr>S A D I</vt:lpstr>
      <vt:lpstr>S A D I</vt:lpstr>
      <vt:lpstr>¿Qué antibióticos utilizamos habitualmente en Argentina?</vt:lpstr>
      <vt:lpstr>PATOLOGÍA INFECCIOSA </vt:lpstr>
      <vt:lpstr>Diapositiva 15</vt:lpstr>
      <vt:lpstr>CONCLUSIONES </vt:lpstr>
      <vt:lpstr>  ¡¡¡MUCHAS GRACIAS!!!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Joaquin Saldaño</dc:creator>
  <cp:lastModifiedBy>Commodore</cp:lastModifiedBy>
  <cp:revision>14</cp:revision>
  <dcterms:created xsi:type="dcterms:W3CDTF">2016-09-06T00:26:46Z</dcterms:created>
  <dcterms:modified xsi:type="dcterms:W3CDTF">2016-09-08T13:53:57Z</dcterms:modified>
</cp:coreProperties>
</file>